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3" r:id="rId3"/>
    <p:sldId id="274" r:id="rId4"/>
    <p:sldId id="270" r:id="rId5"/>
    <p:sldId id="277" r:id="rId6"/>
    <p:sldId id="276" r:id="rId7"/>
    <p:sldId id="282" r:id="rId8"/>
    <p:sldId id="278" r:id="rId9"/>
    <p:sldId id="283" r:id="rId10"/>
    <p:sldId id="279" r:id="rId11"/>
    <p:sldId id="280" r:id="rId12"/>
    <p:sldId id="281" r:id="rId13"/>
    <p:sldId id="284" r:id="rId14"/>
    <p:sldId id="2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5" d="100"/>
          <a:sy n="55" d="100"/>
        </p:scale>
        <p:origin x="3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C28E8-944A-4BD0-9DF6-D2BEB6190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20BF8-F680-4161-B825-B91789D12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60071-C28C-47F7-B910-92F14D48B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1534-4F0F-4786-94DB-92C7E039F2E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D1A85-422D-479C-8961-FC4EE267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5AAFF-8D51-4F73-B5B3-C95FD3C5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A7FF-95CD-4F25-8ED4-FC99B89D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6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1A831-9290-427B-86C8-AFE91C79E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AB04F-92C4-45DA-AD23-610CCE76D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34471-2725-4A66-B605-AA641D1E1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1534-4F0F-4786-94DB-92C7E039F2E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B4C38-11D3-4B10-8F48-9B3F3ACD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2D857-8F9D-4916-B760-D473143A5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A7FF-95CD-4F25-8ED4-FC99B89D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0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F24F6E-3237-4708-BC87-103565F3A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E7E68-C03C-44AD-BE6B-D457122A2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E9033-F765-4C8F-A0C6-47E0E1DB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1534-4F0F-4786-94DB-92C7E039F2E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E265-CBD5-42CD-A97E-A95518D2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2FDF9-69C4-4983-80AB-0BC440EB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A7FF-95CD-4F25-8ED4-FC99B89D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8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E0EBE-F490-4375-ACEE-3C272E891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25C15-53EC-4EE4-8582-E2ED302CD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465CF-5499-4D83-8B91-3F47CCD3B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1534-4F0F-4786-94DB-92C7E039F2E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43B21-BEC2-4BBA-A2C4-50DDFD5A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DA354-0790-443B-8E4C-B319B301E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A7FF-95CD-4F25-8ED4-FC99B89D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5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56BE-B687-4564-9E4C-BF737458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89A86-0B1C-4044-ADAE-E17CFBB39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E8AEA-01F1-4C43-9025-B7F5B4FE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1534-4F0F-4786-94DB-92C7E039F2E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51AAE-0031-45D1-9408-A22683C04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25E7D-39B9-47E1-861C-A9DBAF41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A7FF-95CD-4F25-8ED4-FC99B89D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4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7989A-15BE-4143-BBC3-756FBE37C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B2EC8-4D53-43AB-B285-5B76F4E9B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433B4-2C0D-4743-AB9D-723A62199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66B93-F315-4C1E-BFDF-68672629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1534-4F0F-4786-94DB-92C7E039F2E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C8693-C02F-4E8B-9DD8-C73718AC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CC881-E17C-4F8A-8B50-5D242FB4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A7FF-95CD-4F25-8ED4-FC99B89D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5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14166-0375-4959-B36B-DD9D986B9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367E6-26CA-4C46-A120-1290A463F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1F4DF7-2E29-42C3-B91B-B78B0B806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84DA60-EAEA-47A0-938F-2DBFBBC08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AE203E-B7AF-4EE4-B678-AC00E5BEA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1ADD3-9846-4539-AA83-3FCED1A0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1534-4F0F-4786-94DB-92C7E039F2E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D0F632-24FC-4EA8-B41E-7E75EE542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FDBD4E-7D2A-423F-B474-D8115B90F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A7FF-95CD-4F25-8ED4-FC99B89D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0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65F4-8154-4063-92A3-A3EF19D4B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FEE30-A9F5-4EB8-BF07-BE32039B6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1534-4F0F-4786-94DB-92C7E039F2E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565653-14E9-4A27-933D-509078829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353F5B-9656-4AE4-9C18-881A925B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A7FF-95CD-4F25-8ED4-FC99B89D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54258A-B2AA-4D14-9931-2D69A2EF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1534-4F0F-4786-94DB-92C7E039F2E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7B860-90C7-460C-A6A1-B30E7756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DED7F-8462-4C7B-98B4-9463E3628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A7FF-95CD-4F25-8ED4-FC99B89D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2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87C1F-40BC-46EF-AA81-6EBB74F0F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57AD6-7D24-4FA5-A134-8422EE489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CF3DB-568F-4A96-B50A-20CC4F994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E8ADC-51B0-4E13-8E51-71497BEC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1534-4F0F-4786-94DB-92C7E039F2E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69C9B-801C-40A9-9382-D552FE78E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4BA06-AF02-4151-85E7-1B11C4F06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A7FF-95CD-4F25-8ED4-FC99B89D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5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A359B-618C-483A-91C0-27D88C5BB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39CE9-C337-4225-B59C-2A38C9D55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AB92F-5381-4ACB-95FF-BF54D0B33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ECD8E-C319-4E5F-ADBC-770D2BC6D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1534-4F0F-4786-94DB-92C7E039F2E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ABF24-F131-49FE-83C6-43E987BD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125B4-958F-4B00-B10D-5E03C1637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A7FF-95CD-4F25-8ED4-FC99B89D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5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96FF3-E1D3-45DC-950E-89415188D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492AF-28B8-4C96-9578-20979DA16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6333F-A5AF-4DAC-93BA-6EA547098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11534-4F0F-4786-94DB-92C7E039F2E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F2924-D5E5-4521-BDBE-06289305E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227AA-E2A4-467C-9967-12C9EF14E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A7FF-95CD-4F25-8ED4-FC99B89D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cy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05C61C-F9E0-4D9C-AEA2-5750F5721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Clinic Site Preparation for a PSSV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93945-691E-4F8A-AB75-B29B0484C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200" dirty="0"/>
              <a:t>You are the SC/ CRC for a Heart Failure clinic located in Springfield, OH</a:t>
            </a:r>
          </a:p>
          <a:p>
            <a:r>
              <a:rPr lang="en-US" sz="2200" dirty="0"/>
              <a:t>Your site has been approached by Zoll Medical the makers of LifeVest to conduct an SQV.</a:t>
            </a:r>
          </a:p>
          <a:p>
            <a:r>
              <a:rPr lang="en-US" sz="2200" dirty="0"/>
              <a:t>Your site visit is scheduled for Wed, 23 Sep 2020 at 6 PM</a:t>
            </a:r>
          </a:p>
          <a:p>
            <a:r>
              <a:rPr lang="en-US" sz="2200" dirty="0"/>
              <a:t>You are required to provide site capabilities information to support a study for acute decompensated Heart failure</a:t>
            </a:r>
          </a:p>
          <a:p>
            <a:r>
              <a:rPr lang="en-US" sz="2200" dirty="0"/>
              <a:t>All site files and study synopsis is provided in a separate cover.</a:t>
            </a:r>
          </a:p>
          <a:p>
            <a:r>
              <a:rPr lang="en-US" sz="2200" dirty="0"/>
              <a:t>You will provide site population data and discuss site questionnaire information to support your site capabilities.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FFD667-5649-4A47-AB4D-9C12879D5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68" y="5807427"/>
            <a:ext cx="1735368" cy="73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96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1A13BE-4059-4777-BCDE-B444DCC9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Management of ADHF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BAFAC-C953-48CD-8D9F-239B937A0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/>
          </a:bodyPr>
          <a:lstStyle/>
          <a:p>
            <a:r>
              <a:rPr lang="en-US" sz="2000" dirty="0"/>
              <a:t>Therapy goals are to manage the triggers of this disease and relieve symptoms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F4E69-C60E-4338-9CDA-9C5E88FEF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/>
          </a:bodyPr>
          <a:lstStyle/>
          <a:p>
            <a:r>
              <a:rPr lang="en-US" sz="2000" dirty="0"/>
              <a:t>For most of these patient, lifestyle modifications such as, diet and weight loss has not been successful due to sedentary lifestyles</a:t>
            </a:r>
          </a:p>
          <a:p>
            <a:r>
              <a:rPr lang="en-US" sz="2000" dirty="0"/>
              <a:t>Poor management of dietary discretion.</a:t>
            </a:r>
          </a:p>
          <a:p>
            <a:r>
              <a:rPr lang="en-US" sz="2000" dirty="0"/>
              <a:t>Possible medication non-compliance.</a:t>
            </a:r>
          </a:p>
        </p:txBody>
      </p:sp>
    </p:spTree>
    <p:extLst>
      <p:ext uri="{BB962C8B-B14F-4D97-AF65-F5344CB8AC3E}">
        <p14:creationId xmlns:p14="http://schemas.microsoft.com/office/powerpoint/2010/main" val="2252508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5138B-0E53-4BAC-A23C-8A73AAF9B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of CHF- NYHA functional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0FA86-D911-49B8-A951-08ABF3A7D1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Stage A- high risk with no structural heart disease </a:t>
            </a:r>
          </a:p>
          <a:p>
            <a:endParaRPr lang="en-US" sz="2200" dirty="0"/>
          </a:p>
          <a:p>
            <a:r>
              <a:rPr lang="en-US" sz="2200" dirty="0"/>
              <a:t>Stage B – structural disease but no HF symptoms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Stage C – Structural Heart disease with prior HF symptoms</a:t>
            </a:r>
          </a:p>
          <a:p>
            <a:endParaRPr lang="en-US" sz="2200" dirty="0"/>
          </a:p>
          <a:p>
            <a:r>
              <a:rPr lang="en-US" sz="2200" dirty="0"/>
              <a:t>Stage D  - Refractory and require durable mechanical support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66EEF1-F7B2-44B5-B34A-512D951E3F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Class</a:t>
            </a:r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Class I</a:t>
            </a:r>
          </a:p>
          <a:p>
            <a:endParaRPr lang="en-US" sz="2200" dirty="0"/>
          </a:p>
          <a:p>
            <a:r>
              <a:rPr lang="en-US" sz="2200" dirty="0"/>
              <a:t>Class I-III</a:t>
            </a:r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Class IV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B3EA39-7D6F-44FB-9AC3-BF5E56798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48" y="6057652"/>
            <a:ext cx="1735368" cy="73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29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091F-B218-451D-B153-2CBB4471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of CHF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0CB95-D1E1-45D3-9373-33F41A600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Is determine by what class of CHF the patient has and to minimize the risk factor, regardless of the class, all MD follow ;</a:t>
            </a:r>
          </a:p>
          <a:p>
            <a:r>
              <a:rPr lang="en-US" sz="2600" dirty="0"/>
              <a:t>Diabetes – Put them on insulin</a:t>
            </a:r>
          </a:p>
          <a:p>
            <a:r>
              <a:rPr lang="en-US" sz="2600" dirty="0"/>
              <a:t>HBP – hypertensive meds</a:t>
            </a:r>
          </a:p>
          <a:p>
            <a:r>
              <a:rPr lang="en-US" sz="2600" dirty="0"/>
              <a:t>High cholesterol – put them on statins</a:t>
            </a:r>
          </a:p>
          <a:p>
            <a:r>
              <a:rPr lang="en-US" sz="2600" dirty="0"/>
              <a:t>COPD- put them on a CPAP</a:t>
            </a:r>
          </a:p>
          <a:p>
            <a:r>
              <a:rPr lang="en-US" sz="2600" dirty="0"/>
              <a:t>Reduce Na+ intake and H</a:t>
            </a:r>
            <a:r>
              <a:rPr lang="en-US" sz="2600" baseline="-25000" dirty="0"/>
              <a:t>2</a:t>
            </a:r>
            <a:r>
              <a:rPr lang="en-US" sz="2600" dirty="0"/>
              <a:t>0 intake; high Na causes the body to retain water.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2388D2-5F25-49DC-8FA7-18D6622FA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68" y="5807427"/>
            <a:ext cx="1735368" cy="73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68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20663D-A604-4DAB-B905-8B8BE563E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Management of CHF</a:t>
            </a:r>
          </a:p>
        </p:txBody>
      </p:sp>
      <p:sp>
        <p:nvSpPr>
          <p:cNvPr id="24" name="Arc 1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70FF9-ABF1-4683-9746-D2E1BC0C9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Our focus is on NYHF Class IV patients that require some form of mechanical support and monitoring post hospitalization.</a:t>
            </a:r>
          </a:p>
          <a:p>
            <a:r>
              <a:rPr lang="en-US"/>
              <a:t>Despite improvement with medical therapy, the readmissions of these patients pose a significant burden to the healthcare system.</a:t>
            </a:r>
          </a:p>
          <a:p>
            <a:r>
              <a:rPr lang="en-US"/>
              <a:t>The Zoll MicroCor device monitors ADHF patients who have been admitted and require post-hospitalization monitoring.</a:t>
            </a:r>
          </a:p>
          <a:p>
            <a:r>
              <a:rPr lang="en-US"/>
              <a:t>Outpatient monitoring and lung impedance management can significantly reduce repeat hospitalization, therefore reducing the healthcare burden.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E6ADDB-90A8-4A13-9DE0-D670EE118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68" y="5807427"/>
            <a:ext cx="1735368" cy="73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65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20663D-A604-4DAB-B905-8B8BE563E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Management of CHF</a:t>
            </a:r>
          </a:p>
        </p:txBody>
      </p:sp>
      <p:sp>
        <p:nvSpPr>
          <p:cNvPr id="24" name="Arc 1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70FF9-ABF1-4683-9746-D2E1BC0C9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The SC will work with the CRA to provide site capabilities information to manage this study.</a:t>
            </a:r>
          </a:p>
          <a:p>
            <a:endParaRPr lang="en-US" dirty="0"/>
          </a:p>
          <a:p>
            <a:r>
              <a:rPr lang="en-US" dirty="0"/>
              <a:t>Good luck everyone!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E6ADDB-90A8-4A13-9DE0-D670EE118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68" y="5807427"/>
            <a:ext cx="1735368" cy="73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6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D0BBD6-6ECE-4D53-9014-F116ED5FB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Site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AEF61-3223-4A64-8187-74A4C2BFD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PI- Dr. Pradeep Gujja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Sub-I – Dr. Mohammed </a:t>
            </a:r>
            <a:r>
              <a:rPr lang="en-US" sz="2400" dirty="0" err="1">
                <a:solidFill>
                  <a:srgbClr val="000000"/>
                </a:solidFill>
              </a:rPr>
              <a:t>Aktar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Sub-I – Dr. Mohammad S. Ashraf</a:t>
            </a:r>
          </a:p>
          <a:p>
            <a:r>
              <a:rPr lang="en-US" sz="2400" dirty="0">
                <a:solidFill>
                  <a:srgbClr val="000000"/>
                </a:solidFill>
              </a:rPr>
              <a:t>Sub-I – </a:t>
            </a:r>
            <a:r>
              <a:rPr lang="en-US" sz="2400" dirty="0" err="1">
                <a:solidFill>
                  <a:srgbClr val="000000"/>
                </a:solidFill>
              </a:rPr>
              <a:t>Avindar</a:t>
            </a:r>
            <a:r>
              <a:rPr lang="en-US" sz="2400" dirty="0">
                <a:solidFill>
                  <a:srgbClr val="000000"/>
                </a:solidFill>
              </a:rPr>
              <a:t> Gupta</a:t>
            </a:r>
          </a:p>
          <a:p>
            <a:r>
              <a:rPr lang="en-US" sz="2400" dirty="0">
                <a:solidFill>
                  <a:srgbClr val="000000"/>
                </a:solidFill>
              </a:rPr>
              <a:t>Sub-I – Dr. Lolita </a:t>
            </a:r>
            <a:r>
              <a:rPr lang="en-US" sz="2400" dirty="0" err="1">
                <a:solidFill>
                  <a:srgbClr val="000000"/>
                </a:solidFill>
              </a:rPr>
              <a:t>Randawar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5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05C61C-F9E0-4D9C-AEA2-5750F5721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Site Location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93945-691E-4F8A-AB75-B29B0484C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Mercy Health- Springfield Heart 100 W. McCreight Ave. 2</a:t>
            </a:r>
            <a:r>
              <a:rPr lang="en-US" sz="2000" baseline="30000" dirty="0">
                <a:solidFill>
                  <a:srgbClr val="000000"/>
                </a:solidFill>
              </a:rPr>
              <a:t>nd</a:t>
            </a:r>
            <a:r>
              <a:rPr lang="en-US" sz="2000" dirty="0">
                <a:solidFill>
                  <a:srgbClr val="000000"/>
                </a:solidFill>
              </a:rPr>
              <a:t> Floor. Springfield, OH</a:t>
            </a:r>
          </a:p>
          <a:p>
            <a:r>
              <a:rPr lang="en-US" sz="2000" dirty="0">
                <a:solidFill>
                  <a:srgbClr val="000000"/>
                </a:solidFill>
                <a:hlinkClick r:id="rId3"/>
              </a:rPr>
              <a:t>www.mercy.com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FFD667-5649-4A47-AB4D-9C12879D5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268" y="5807427"/>
            <a:ext cx="1735368" cy="73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00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1A13BE-4059-4777-BCDE-B444DCC9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PSSV Discussion with PI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BAFAC-C953-48CD-8D9F-239B937A0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400050"/>
            <a:ext cx="5053066" cy="2786634"/>
          </a:xfrm>
        </p:spPr>
        <p:txBody>
          <a:bodyPr>
            <a:normAutofit/>
          </a:bodyPr>
          <a:lstStyle/>
          <a:p>
            <a:r>
              <a:rPr lang="en-US" sz="2000" dirty="0"/>
              <a:t>Site Heart failure population</a:t>
            </a:r>
          </a:p>
          <a:p>
            <a:r>
              <a:rPr lang="en-US" sz="2000" dirty="0"/>
              <a:t>Recruitment efforts during COVID-19</a:t>
            </a:r>
          </a:p>
          <a:p>
            <a:r>
              <a:rPr lang="en-US" sz="2000" dirty="0"/>
              <a:t>Structure of Heart Failure Clinic</a:t>
            </a:r>
          </a:p>
          <a:p>
            <a:r>
              <a:rPr lang="en-US" sz="2000" dirty="0"/>
              <a:t>How does PI delegate clinical staff to a study</a:t>
            </a:r>
          </a:p>
          <a:p>
            <a:r>
              <a:rPr lang="en-US" sz="2000" dirty="0"/>
              <a:t>How many MD support the PI</a:t>
            </a:r>
          </a:p>
          <a:p>
            <a:r>
              <a:rPr lang="en-US" sz="2000" dirty="0"/>
              <a:t>How will PI identify Patients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F4E69-C60E-4338-9CDA-9C5E88FEF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333751"/>
            <a:ext cx="5057398" cy="2884170"/>
          </a:xfrm>
        </p:spPr>
        <p:txBody>
          <a:bodyPr>
            <a:normAutofit/>
          </a:bodyPr>
          <a:lstStyle/>
          <a:p>
            <a:r>
              <a:rPr lang="en-US" sz="2000" dirty="0"/>
              <a:t>What is the hospital policy to use arrythmia data provided by Zoll in the management of HF patients, are there hospital restrictions to download clinical reports</a:t>
            </a:r>
          </a:p>
          <a:p>
            <a:r>
              <a:rPr lang="en-US" sz="2000" dirty="0"/>
              <a:t>Will the PI allocate time to review the weekly report and delegate SC to call the patient?</a:t>
            </a:r>
          </a:p>
          <a:p>
            <a:r>
              <a:rPr lang="en-US" sz="2000" dirty="0"/>
              <a:t>How does the PI manage AEs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8D9D31-8A4F-4AD4-AA0B-20B73C64B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43" y="5848385"/>
            <a:ext cx="1735368" cy="73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8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1A13BE-4059-4777-BCDE-B444DCC9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PSSV Discussion with PI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BAFAC-C953-48CD-8D9F-239B937A0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/>
          </a:bodyPr>
          <a:lstStyle/>
          <a:p>
            <a:r>
              <a:rPr lang="en-US" sz="2000" dirty="0"/>
              <a:t>Site Heart failure population</a:t>
            </a:r>
          </a:p>
          <a:p>
            <a:r>
              <a:rPr lang="en-US" sz="2000" dirty="0"/>
              <a:t>Recruitment efforts during COVID-19</a:t>
            </a:r>
          </a:p>
          <a:p>
            <a:r>
              <a:rPr lang="en-US" sz="2000" dirty="0"/>
              <a:t>Structure of Heart Failure Clinic</a:t>
            </a:r>
          </a:p>
          <a:p>
            <a:r>
              <a:rPr lang="en-US" sz="2000" dirty="0"/>
              <a:t>How does PI delegate clinical staff to a study</a:t>
            </a:r>
          </a:p>
          <a:p>
            <a:r>
              <a:rPr lang="en-US" sz="2000" dirty="0"/>
              <a:t>How many MD support the PI</a:t>
            </a:r>
          </a:p>
          <a:p>
            <a:r>
              <a:rPr lang="en-US" sz="2000" dirty="0"/>
              <a:t>How will PI identify Patients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F4E69-C60E-4338-9CDA-9C5E88FEF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333751"/>
            <a:ext cx="5057398" cy="2676524"/>
          </a:xfrm>
        </p:spPr>
        <p:txBody>
          <a:bodyPr>
            <a:normAutofit/>
          </a:bodyPr>
          <a:lstStyle/>
          <a:p>
            <a:r>
              <a:rPr lang="en-US" sz="2000" dirty="0"/>
              <a:t>What is the hospital policy to use arrythmia data provided by Zoll in the management of HF patients, are there hospital restrictions to download clinical reports</a:t>
            </a:r>
          </a:p>
          <a:p>
            <a:r>
              <a:rPr lang="en-US" sz="2000" dirty="0"/>
              <a:t>Will the PI allocate time to review the weekly report and delegate SC to call the patient?</a:t>
            </a:r>
          </a:p>
          <a:p>
            <a:r>
              <a:rPr lang="en-US" sz="2000" dirty="0"/>
              <a:t>How does the PI manage AEs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8AD932-3650-46EC-A2FE-70A2743EC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743" y="6010275"/>
            <a:ext cx="1735368" cy="73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508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E43B3-9286-4690-B2FE-9A0EE4883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Decompensated Heart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7516-69EB-4F33-8167-8E66B09B3F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HF (systolic or diastolic) can result from any structural or functional impairment of ventricular filling or ejection of blood</a:t>
            </a:r>
          </a:p>
          <a:p>
            <a:r>
              <a:rPr lang="en-US" sz="2000" dirty="0"/>
              <a:t>LVEF</a:t>
            </a:r>
          </a:p>
          <a:p>
            <a:r>
              <a:rPr lang="en-US" sz="2000" dirty="0"/>
              <a:t>HFrEF  - Clin Dx of HF &lt; 40%</a:t>
            </a:r>
          </a:p>
          <a:p>
            <a:r>
              <a:rPr lang="en-US" sz="2000" dirty="0"/>
              <a:t>HFpEF – Clin Dx of &gt; 40-50% with abnormal LV diastolic function</a:t>
            </a:r>
          </a:p>
          <a:p>
            <a:r>
              <a:rPr lang="en-US" sz="2000" dirty="0"/>
              <a:t>Pulmonary congestion is an acute increase in extravascular lung water EVLW and a common manifestation of ADHF.</a:t>
            </a:r>
          </a:p>
          <a:p>
            <a:r>
              <a:rPr lang="en-US" sz="2000" dirty="0"/>
              <a:t>The worsening of HF symptoms with fluid build up in the lungs can lead to symptoms listed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2A58A-B22E-4945-8CB0-28EDD0F1A4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r>
              <a:rPr lang="en-US" sz="2000" dirty="0"/>
              <a:t>Population in the US is &gt; 5 million with over 650,000 Dx annually.</a:t>
            </a:r>
          </a:p>
          <a:p>
            <a:r>
              <a:rPr lang="en-US" sz="2000" dirty="0"/>
              <a:t>50% of patients die within 5 years of Dx.</a:t>
            </a:r>
          </a:p>
          <a:p>
            <a:r>
              <a:rPr lang="en-US" sz="2000" dirty="0"/>
              <a:t>Cost is &gt;$30B annually</a:t>
            </a:r>
          </a:p>
          <a:p>
            <a:r>
              <a:rPr lang="en-US" sz="2000" dirty="0"/>
              <a:t>Dyspnea- difficulty breathing</a:t>
            </a:r>
          </a:p>
          <a:p>
            <a:r>
              <a:rPr lang="en-US" sz="2000" dirty="0"/>
              <a:t>Swollen legs and feet</a:t>
            </a:r>
          </a:p>
          <a:p>
            <a:r>
              <a:rPr lang="en-US" sz="2000" dirty="0"/>
              <a:t>Fatigue</a:t>
            </a:r>
          </a:p>
          <a:p>
            <a:r>
              <a:rPr lang="en-US" sz="2000" dirty="0"/>
              <a:t>Acute respiratory distress</a:t>
            </a:r>
          </a:p>
          <a:p>
            <a:r>
              <a:rPr lang="en-US" sz="2000" dirty="0"/>
              <a:t>Hospitalization</a:t>
            </a:r>
          </a:p>
          <a:p>
            <a:r>
              <a:rPr lang="en-US" sz="2000" dirty="0"/>
              <a:t>If patient is not properly monitored, 50% of patients die within 6 months of Dx.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B5BF3D-9D4F-4381-8B9A-DB6E16640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68" y="5807427"/>
            <a:ext cx="1735368" cy="73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7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A66CD2-DD12-4B31-8818-337ABA28FC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61" r="13210" b="7425"/>
          <a:stretch/>
        </p:blipFill>
        <p:spPr>
          <a:xfrm>
            <a:off x="8332039" y="2394602"/>
            <a:ext cx="984436" cy="14118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97F5F21-ECAD-4577-9A3B-5DABDBD66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08" r="11481" b="9027"/>
          <a:stretch/>
        </p:blipFill>
        <p:spPr>
          <a:xfrm>
            <a:off x="2977734" y="2337411"/>
            <a:ext cx="984435" cy="13585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DE2D6E-5354-4863-BD66-4F0BA7240B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942"/>
          <a:stretch/>
        </p:blipFill>
        <p:spPr>
          <a:xfrm>
            <a:off x="5314522" y="2347736"/>
            <a:ext cx="1562955" cy="151833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55CF0BD-5CB7-4357-B47F-CDC231E156B0}"/>
              </a:ext>
            </a:extLst>
          </p:cNvPr>
          <p:cNvSpPr txBox="1"/>
          <p:nvPr/>
        </p:nvSpPr>
        <p:spPr>
          <a:xfrm>
            <a:off x="8275847" y="3841332"/>
            <a:ext cx="1140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Left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CD6AA9-3F13-48E3-A71E-2EBA22B88D83}"/>
              </a:ext>
            </a:extLst>
          </p:cNvPr>
          <p:cNvSpPr txBox="1"/>
          <p:nvPr/>
        </p:nvSpPr>
        <p:spPr>
          <a:xfrm>
            <a:off x="2977734" y="3847088"/>
            <a:ext cx="1140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Right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2990D5B-F991-45CE-8786-51C10A5B41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674" r="13478"/>
          <a:stretch/>
        </p:blipFill>
        <p:spPr>
          <a:xfrm>
            <a:off x="5415279" y="334962"/>
            <a:ext cx="1361440" cy="94744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D539072-42EF-4D86-99BC-96827B534F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4522" y="4523991"/>
            <a:ext cx="1081831" cy="19076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B14F910-E48B-45C8-A040-51A96953764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0000" t="13216" r="-2582" b="24523"/>
          <a:stretch/>
        </p:blipFill>
        <p:spPr>
          <a:xfrm>
            <a:off x="7604758" y="4786914"/>
            <a:ext cx="1081831" cy="1381760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5F5EA2EC-7D0E-48CD-9231-04F9B470472F}"/>
              </a:ext>
            </a:extLst>
          </p:cNvPr>
          <p:cNvSpPr/>
          <p:nvPr/>
        </p:nvSpPr>
        <p:spPr>
          <a:xfrm rot="19338261">
            <a:off x="2005134" y="690264"/>
            <a:ext cx="2929634" cy="1184289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072B0A37-FA99-4A0A-96DC-8F57823B22D9}"/>
              </a:ext>
            </a:extLst>
          </p:cNvPr>
          <p:cNvSpPr/>
          <p:nvPr/>
        </p:nvSpPr>
        <p:spPr>
          <a:xfrm rot="12911687" flipV="1">
            <a:off x="6626414" y="638023"/>
            <a:ext cx="2547810" cy="977634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4D118598-D423-4725-9E8E-7822D340DFF0}"/>
              </a:ext>
            </a:extLst>
          </p:cNvPr>
          <p:cNvSpPr/>
          <p:nvPr/>
        </p:nvSpPr>
        <p:spPr>
          <a:xfrm rot="5796722">
            <a:off x="8399016" y="4688509"/>
            <a:ext cx="1834919" cy="513168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40C2DCB0-2864-42BC-AE7A-F6D734E87DA5}"/>
              </a:ext>
            </a:extLst>
          </p:cNvPr>
          <p:cNvSpPr/>
          <p:nvPr/>
        </p:nvSpPr>
        <p:spPr>
          <a:xfrm rot="13654914">
            <a:off x="2374538" y="5009882"/>
            <a:ext cx="2850660" cy="793543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88986821-B585-4E57-800B-4B642A7D7366}"/>
              </a:ext>
            </a:extLst>
          </p:cNvPr>
          <p:cNvSpPr/>
          <p:nvPr/>
        </p:nvSpPr>
        <p:spPr>
          <a:xfrm rot="3368712">
            <a:off x="7160983" y="3375571"/>
            <a:ext cx="299033" cy="227362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02F3CE-25BA-49A4-AE22-081F5E941032}"/>
              </a:ext>
            </a:extLst>
          </p:cNvPr>
          <p:cNvSpPr txBox="1"/>
          <p:nvPr/>
        </p:nvSpPr>
        <p:spPr>
          <a:xfrm>
            <a:off x="9081899" y="968470"/>
            <a:ext cx="13614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LV heart failure  (reduced systolic EF) causes fluid to back-up. Blood cannot flow to the brain causing confusion.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491BD45-7E6F-476F-95DF-C9006C2B584F}"/>
              </a:ext>
            </a:extLst>
          </p:cNvPr>
          <p:cNvSpPr txBox="1"/>
          <p:nvPr/>
        </p:nvSpPr>
        <p:spPr>
          <a:xfrm>
            <a:off x="474562" y="942174"/>
            <a:ext cx="183174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RV heart failure causes fluid back-up in the RV when the pump breaks, causing venous distention, confusion in the brain. Fluid back-up in the periphery, causing jugular venous distention, peripheral edema</a:t>
            </a:r>
            <a:r>
              <a:rPr lang="en-US" sz="1200" dirty="0"/>
              <a:t>, 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76F2E33-E6AB-46E8-B693-856388CD2627}"/>
              </a:ext>
            </a:extLst>
          </p:cNvPr>
          <p:cNvSpPr txBox="1"/>
          <p:nvPr/>
        </p:nvSpPr>
        <p:spPr>
          <a:xfrm>
            <a:off x="5525577" y="1342833"/>
            <a:ext cx="1140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Brain – altered mental status due to low flow state of blood flow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2B6F316-C57A-4F08-AB0A-76C1939A40A3}"/>
              </a:ext>
            </a:extLst>
          </p:cNvPr>
          <p:cNvSpPr txBox="1"/>
          <p:nvPr/>
        </p:nvSpPr>
        <p:spPr>
          <a:xfrm>
            <a:off x="7545514" y="6117196"/>
            <a:ext cx="1140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Kidney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8E302BA-9FCA-440E-80AA-175572CDEA4A}"/>
              </a:ext>
            </a:extLst>
          </p:cNvPr>
          <p:cNvSpPr txBox="1"/>
          <p:nvPr/>
        </p:nvSpPr>
        <p:spPr>
          <a:xfrm>
            <a:off x="9946362" y="4317357"/>
            <a:ext cx="208539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/>
              <a:t>Reduced LVHF will also produce a S3 heart sound on examination using a stethoscope. Reduced blood flow to the kidney causes renal failure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E1AAD20-8006-4967-B834-AFAE566E942F}"/>
              </a:ext>
            </a:extLst>
          </p:cNvPr>
          <p:cNvSpPr txBox="1"/>
          <p:nvPr/>
        </p:nvSpPr>
        <p:spPr>
          <a:xfrm>
            <a:off x="6904674" y="1458410"/>
            <a:ext cx="1505795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 dirty="0"/>
              <a:t>Fluid will back-up to the lungs causing dyspnea on exertion, shortness of breath, orthopnea</a:t>
            </a:r>
          </a:p>
        </p:txBody>
      </p:sp>
      <p:sp>
        <p:nvSpPr>
          <p:cNvPr id="58" name="Arrow: Left 57">
            <a:extLst>
              <a:ext uri="{FF2B5EF4-FFF2-40B4-BE49-F238E27FC236}">
                <a16:creationId xmlns:a16="http://schemas.microsoft.com/office/drawing/2014/main" id="{86885C5A-6810-4048-93C0-1678CAE161CC}"/>
              </a:ext>
            </a:extLst>
          </p:cNvPr>
          <p:cNvSpPr/>
          <p:nvPr/>
        </p:nvSpPr>
        <p:spPr>
          <a:xfrm>
            <a:off x="7014975" y="2996754"/>
            <a:ext cx="1130698" cy="302031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Left 59">
            <a:extLst>
              <a:ext uri="{FF2B5EF4-FFF2-40B4-BE49-F238E27FC236}">
                <a16:creationId xmlns:a16="http://schemas.microsoft.com/office/drawing/2014/main" id="{2FD8C0F1-491A-4C00-99AD-0F33CFCF2552}"/>
              </a:ext>
            </a:extLst>
          </p:cNvPr>
          <p:cNvSpPr/>
          <p:nvPr/>
        </p:nvSpPr>
        <p:spPr>
          <a:xfrm flipH="1">
            <a:off x="3979873" y="3019042"/>
            <a:ext cx="1307452" cy="339242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EF9A32E-3718-4388-9B2E-81DF9442950D}"/>
              </a:ext>
            </a:extLst>
          </p:cNvPr>
          <p:cNvSpPr txBox="1"/>
          <p:nvPr/>
        </p:nvSpPr>
        <p:spPr>
          <a:xfrm>
            <a:off x="821802" y="4667990"/>
            <a:ext cx="146341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Fluid build up occurs in the lower limbs because peripheral edema of and bowel fills with fluid causing malabsorption-belly ache </a:t>
            </a:r>
          </a:p>
        </p:txBody>
      </p:sp>
    </p:spTree>
    <p:extLst>
      <p:ext uri="{BB962C8B-B14F-4D97-AF65-F5344CB8AC3E}">
        <p14:creationId xmlns:p14="http://schemas.microsoft.com/office/powerpoint/2010/main" val="264388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1A13BE-4059-4777-BCDE-B444DCC9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Management of ADHF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BAFAC-C953-48CD-8D9F-239B937A0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Volume Overload</a:t>
            </a:r>
          </a:p>
          <a:p>
            <a:r>
              <a:rPr lang="en-US" sz="2000" dirty="0"/>
              <a:t>Flash Pulmonary edema from uncontrolled hypertension</a:t>
            </a:r>
          </a:p>
          <a:p>
            <a:r>
              <a:rPr lang="en-US" sz="2000" dirty="0"/>
              <a:t>Atrial Fibrillation</a:t>
            </a:r>
          </a:p>
          <a:p>
            <a:r>
              <a:rPr lang="en-US" sz="2000" dirty="0"/>
              <a:t>Hypotension</a:t>
            </a:r>
          </a:p>
          <a:p>
            <a:r>
              <a:rPr lang="en-US" sz="2000" dirty="0"/>
              <a:t>Reduced organ perfusion from reduced cardiac output leading to shock from low oxygen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F4E69-C60E-4338-9CDA-9C5E88FEF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For most of these patients lifestyle modifications such as diet and weight loss has not been successful due to sedentary lifestyles</a:t>
            </a:r>
          </a:p>
          <a:p>
            <a:r>
              <a:rPr lang="en-US" sz="2000" dirty="0"/>
              <a:t>Poor management of dietary discretion</a:t>
            </a:r>
          </a:p>
          <a:p>
            <a:r>
              <a:rPr lang="en-US" sz="2000" dirty="0"/>
              <a:t>Possible medication non-compliance.</a:t>
            </a:r>
          </a:p>
          <a:p>
            <a:r>
              <a:rPr lang="en-US" sz="2000" dirty="0"/>
              <a:t>The heart muscles (wall of the ventricles) become very weak from working overtime to pump enough blood and supply the entire body with oxygen</a:t>
            </a:r>
          </a:p>
        </p:txBody>
      </p:sp>
    </p:spTree>
    <p:extLst>
      <p:ext uri="{BB962C8B-B14F-4D97-AF65-F5344CB8AC3E}">
        <p14:creationId xmlns:p14="http://schemas.microsoft.com/office/powerpoint/2010/main" val="1042149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1A13BE-4059-4777-BCDE-B444DCC9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 fontScale="90000"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How to Diagnose ADHF 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Pathophysiology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BAFAC-C953-48CD-8D9F-239B937A0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Chest- x-ray – will show cardiomegaly – enlargement of the heart</a:t>
            </a:r>
          </a:p>
          <a:p>
            <a:r>
              <a:rPr lang="en-US" sz="2000" dirty="0"/>
              <a:t>Pulmonary edema- left heart is backing up fluid into the pulmonary circulation.</a:t>
            </a:r>
          </a:p>
          <a:p>
            <a:r>
              <a:rPr lang="en-US" sz="2000" dirty="0"/>
              <a:t>BNP value – Brain Natriuretic Peptide: a blood test that shows the ventricles releases proteins into the bloodstream due to the stress of the overworked muscles. It is higher if you have CHF.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F4E69-C60E-4338-9CDA-9C5E88FEF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Echocardiography-  gold standard- will show Systolic HF- </a:t>
            </a:r>
            <a:r>
              <a:rPr lang="en-US" sz="2000" dirty="0" err="1"/>
              <a:t>dialated</a:t>
            </a:r>
            <a:r>
              <a:rPr lang="en-US" sz="2000" dirty="0"/>
              <a:t>; Diastolic HF- constricted; MI, or other type of pathology </a:t>
            </a:r>
          </a:p>
          <a:p>
            <a:r>
              <a:rPr lang="en-US" sz="2000" dirty="0"/>
              <a:t>Cardiac Catherization – will determine any other underline pathology</a:t>
            </a:r>
          </a:p>
        </p:txBody>
      </p:sp>
    </p:spTree>
    <p:extLst>
      <p:ext uri="{BB962C8B-B14F-4D97-AF65-F5344CB8AC3E}">
        <p14:creationId xmlns:p14="http://schemas.microsoft.com/office/powerpoint/2010/main" val="276860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1055</Words>
  <Application>Microsoft Office PowerPoint</Application>
  <PresentationFormat>Widescreen</PresentationFormat>
  <Paragraphs>116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Clinic Site Preparation for a PSSV</vt:lpstr>
      <vt:lpstr>Site Staff</vt:lpstr>
      <vt:lpstr>Site Location</vt:lpstr>
      <vt:lpstr>PSSV Discussion with PI</vt:lpstr>
      <vt:lpstr>PSSV Discussion with PI</vt:lpstr>
      <vt:lpstr>Acute Decompensated Heart Failure</vt:lpstr>
      <vt:lpstr>PowerPoint Presentation</vt:lpstr>
      <vt:lpstr>Management of ADHF</vt:lpstr>
      <vt:lpstr>How to Diagnose ADHF  Pathophysiology</vt:lpstr>
      <vt:lpstr>Management of ADHF</vt:lpstr>
      <vt:lpstr>Class of CHF- NYHA functional Class</vt:lpstr>
      <vt:lpstr>Management of CHF</vt:lpstr>
      <vt:lpstr>Management of CHF</vt:lpstr>
      <vt:lpstr>Management of CHF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 Site Preparation for a PSSV</dc:title>
  <dc:creator>Olufunke Davies</dc:creator>
  <cp:lastModifiedBy>Olufunke Davies</cp:lastModifiedBy>
  <cp:revision>2</cp:revision>
  <dcterms:created xsi:type="dcterms:W3CDTF">2020-09-18T03:07:06Z</dcterms:created>
  <dcterms:modified xsi:type="dcterms:W3CDTF">2020-09-18T03:11:28Z</dcterms:modified>
</cp:coreProperties>
</file>